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media/audio21.wav" ContentType="audio/x-wav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0777"/>
    <a:srgbClr val="0066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132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1AC2B-8D0C-4896-A036-4923EF7E9674}" type="datetimeFigureOut">
              <a:rPr lang="en-US" smtClean="0"/>
              <a:pPr/>
              <a:t>3/23/2017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7B9E4-D5C4-467D-9A7A-5404781D4C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43913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1AC2B-8D0C-4896-A036-4923EF7E9674}" type="datetimeFigureOut">
              <a:rPr lang="en-US" smtClean="0"/>
              <a:pPr/>
              <a:t>3/23/2017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7B9E4-D5C4-467D-9A7A-5404781D4C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6259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1AC2B-8D0C-4896-A036-4923EF7E9674}" type="datetimeFigureOut">
              <a:rPr lang="en-US" smtClean="0"/>
              <a:pPr/>
              <a:t>3/23/2017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7B9E4-D5C4-467D-9A7A-5404781D4C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08863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1AC2B-8D0C-4896-A036-4923EF7E9674}" type="datetimeFigureOut">
              <a:rPr lang="en-US" smtClean="0"/>
              <a:pPr/>
              <a:t>3/23/2017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7B9E4-D5C4-467D-9A7A-5404781D4C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43490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1AC2B-8D0C-4896-A036-4923EF7E9674}" type="datetimeFigureOut">
              <a:rPr lang="en-US" smtClean="0"/>
              <a:pPr/>
              <a:t>3/23/2017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7B9E4-D5C4-467D-9A7A-5404781D4C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5075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1AC2B-8D0C-4896-A036-4923EF7E9674}" type="datetimeFigureOut">
              <a:rPr lang="en-US" smtClean="0"/>
              <a:pPr/>
              <a:t>3/23/2017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7B9E4-D5C4-467D-9A7A-5404781D4C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68846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1AC2B-8D0C-4896-A036-4923EF7E9674}" type="datetimeFigureOut">
              <a:rPr lang="en-US" smtClean="0"/>
              <a:pPr/>
              <a:t>3/23/2017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7B9E4-D5C4-467D-9A7A-5404781D4C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04723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1AC2B-8D0C-4896-A036-4923EF7E9674}" type="datetimeFigureOut">
              <a:rPr lang="en-US" smtClean="0"/>
              <a:pPr/>
              <a:t>3/23/2017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7B9E4-D5C4-467D-9A7A-5404781D4C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63226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1AC2B-8D0C-4896-A036-4923EF7E9674}" type="datetimeFigureOut">
              <a:rPr lang="en-US" smtClean="0"/>
              <a:pPr/>
              <a:t>3/23/2017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7B9E4-D5C4-467D-9A7A-5404781D4C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20959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1AC2B-8D0C-4896-A036-4923EF7E9674}" type="datetimeFigureOut">
              <a:rPr lang="en-US" smtClean="0"/>
              <a:pPr/>
              <a:t>3/23/2017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7B9E4-D5C4-467D-9A7A-5404781D4C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06772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1AC2B-8D0C-4896-A036-4923EF7E9674}" type="datetimeFigureOut">
              <a:rPr lang="en-US" smtClean="0"/>
              <a:pPr/>
              <a:t>3/23/2017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7B9E4-D5C4-467D-9A7A-5404781D4C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12059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E1AC2B-8D0C-4896-A036-4923EF7E9674}" type="datetimeFigureOut">
              <a:rPr lang="en-US" smtClean="0"/>
              <a:pPr/>
              <a:t>3/23/2017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77B9E4-D5C4-467D-9A7A-5404781D4C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32222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image" Target="../media/image8.png"/><Relationship Id="rId7" Type="http://schemas.openxmlformats.org/officeDocument/2006/relationships/image" Target="../media/image10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slide" Target="slide13.xml"/><Relationship Id="rId5" Type="http://schemas.openxmlformats.org/officeDocument/2006/relationships/image" Target="../media/image9.jpeg"/><Relationship Id="rId10" Type="http://schemas.openxmlformats.org/officeDocument/2006/relationships/audio" Target="../media/audio21.wav"/><Relationship Id="rId4" Type="http://schemas.openxmlformats.org/officeDocument/2006/relationships/slide" Target="slide11.xml"/><Relationship Id="rId9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slide" Target="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slide" Target="slid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slide" Target="slide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69311" y="919593"/>
            <a:ext cx="5285679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600" b="1" cap="none" spc="0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TOÁN</a:t>
            </a:r>
            <a:endParaRPr lang="en-US" sz="16600" b="1" cap="none" spc="0" dirty="0">
              <a:ln w="0"/>
              <a:solidFill>
                <a:schemeClr val="accent2">
                  <a:lumMod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65067" y="3379459"/>
            <a:ext cx="2187970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LỚP </a:t>
            </a:r>
            <a:r>
              <a:rPr lang="en-US" sz="6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3</a:t>
            </a:r>
            <a:endParaRPr lang="en-US" sz="6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49397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3691" y="135417"/>
            <a:ext cx="8895806" cy="6722583"/>
          </a:xfrm>
          <a:prstGeom prst="rect">
            <a:avLst/>
          </a:prstGeom>
        </p:spPr>
      </p:pic>
      <p:pic>
        <p:nvPicPr>
          <p:cNvPr id="3" name="Picture 2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2514" y="2259872"/>
            <a:ext cx="2625373" cy="3049905"/>
          </a:xfrm>
          <a:prstGeom prst="rect">
            <a:avLst/>
          </a:prstGeom>
        </p:spPr>
      </p:pic>
      <p:pic>
        <p:nvPicPr>
          <p:cNvPr id="4" name="Picture 3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41127" y="2259874"/>
            <a:ext cx="2945674" cy="3049903"/>
          </a:xfrm>
          <a:prstGeom prst="rect">
            <a:avLst/>
          </a:prstGeom>
        </p:spPr>
      </p:pic>
      <p:pic>
        <p:nvPicPr>
          <p:cNvPr id="5" name="Picture 4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47887" y="2259871"/>
            <a:ext cx="3049906" cy="304990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20806" y="711648"/>
            <a:ext cx="7341576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 smtClean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CARTOON CHANNEL</a:t>
            </a:r>
            <a:endParaRPr lang="en-US" sz="6600" b="1" dirty="0">
              <a:ln w="0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95757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airplane"/>
        <p:sndAc>
          <p:stSnd>
            <p:snd r:embed="rId10" name="wind.wav"/>
          </p:stSnd>
        </p:sndAc>
      </p:transition>
    </mc:Choice>
    <mc:Fallback>
      <p:transition spd="slow">
        <p:fade/>
        <p:sndAc>
          <p:stSnd>
            <p:snd r:embed="rId2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decel="10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33704" y="4227996"/>
            <a:ext cx="4010296" cy="24993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6572" y="496389"/>
            <a:ext cx="540802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Cho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một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hình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chữ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nhật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có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chiều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dài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là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(cm),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chiều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rộng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là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b(cm).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Diện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tích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hình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chữ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nhật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đó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là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603966" y="2455817"/>
            <a:ext cx="2991394" cy="1345474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835140" y="1946036"/>
            <a:ext cx="12115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 </a:t>
            </a:r>
            <a:r>
              <a:rPr lang="en-US" sz="2800" b="1" i="1" dirty="0" smtClean="0"/>
              <a:t>cm</a:t>
            </a:r>
            <a:endParaRPr lang="en-US" sz="2800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4709160" y="2880242"/>
            <a:ext cx="8948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b </a:t>
            </a:r>
            <a:r>
              <a:rPr lang="en-US" sz="2800" b="1" i="1" dirty="0" smtClean="0"/>
              <a:t>cm</a:t>
            </a:r>
            <a:endParaRPr lang="en-US" sz="2800" b="1" i="1" dirty="0"/>
          </a:p>
        </p:txBody>
      </p:sp>
      <p:sp>
        <p:nvSpPr>
          <p:cNvPr id="7" name="TextBox 6"/>
          <p:cNvSpPr txBox="1"/>
          <p:nvPr/>
        </p:nvSpPr>
        <p:spPr>
          <a:xfrm>
            <a:off x="587830" y="3128554"/>
            <a:ext cx="45458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</a:rPr>
              <a:t>A. (a + b) x 2 </a:t>
            </a:r>
            <a:r>
              <a:rPr lang="en-US" sz="3600" b="1" i="1" dirty="0" smtClean="0">
                <a:solidFill>
                  <a:schemeClr val="accent1">
                    <a:lumMod val="50000"/>
                  </a:schemeClr>
                </a:solidFill>
              </a:rPr>
              <a:t>(cm)</a:t>
            </a:r>
            <a:endParaRPr lang="en-US" sz="36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7830" y="3897969"/>
            <a:ext cx="5016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1">
                    <a:lumMod val="50000"/>
                  </a:schemeClr>
                </a:solidFill>
              </a:rPr>
              <a:t>B</a:t>
            </a:r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</a:rPr>
              <a:t>. (a - b) x 2 </a:t>
            </a:r>
            <a:r>
              <a:rPr lang="en-US" sz="3600" b="1" i="1" dirty="0" smtClean="0">
                <a:solidFill>
                  <a:schemeClr val="accent1">
                    <a:lumMod val="50000"/>
                  </a:schemeClr>
                </a:solidFill>
              </a:rPr>
              <a:t>(cm</a:t>
            </a:r>
            <a:r>
              <a:rPr lang="en-US" sz="3600" b="1" i="1" baseline="30000" dirty="0" smtClean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en-US" sz="3600" b="1" i="1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  <a:endParaRPr lang="en-US" sz="36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7830" y="4606443"/>
            <a:ext cx="45458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</a:rPr>
              <a:t>C. a x b </a:t>
            </a:r>
            <a:r>
              <a:rPr lang="en-US" sz="3600" b="1" i="1" dirty="0" smtClean="0">
                <a:solidFill>
                  <a:schemeClr val="accent1">
                    <a:lumMod val="50000"/>
                  </a:schemeClr>
                </a:solidFill>
              </a:rPr>
              <a:t>(cm)</a:t>
            </a:r>
          </a:p>
          <a:p>
            <a:endParaRPr lang="en-US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7830" y="5314917"/>
            <a:ext cx="45458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</a:rPr>
              <a:t>D. a x b </a:t>
            </a:r>
            <a:r>
              <a:rPr lang="en-US" sz="3600" b="1" i="1" dirty="0" smtClean="0">
                <a:solidFill>
                  <a:schemeClr val="accent1">
                    <a:lumMod val="50000"/>
                  </a:schemeClr>
                </a:solidFill>
              </a:rPr>
              <a:t>(cm</a:t>
            </a:r>
            <a:r>
              <a:rPr lang="en-US" sz="3600" b="1" i="1" baseline="30000" dirty="0" smtClean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en-US" sz="3600" b="1" i="1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  <a:p>
            <a:endParaRPr lang="en-US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Action Button: Home 12">
            <a:hlinkClick r:id="rId4" action="ppaction://hlinksldjump" highlightClick="1"/>
          </p:cNvPr>
          <p:cNvSpPr/>
          <p:nvPr/>
        </p:nvSpPr>
        <p:spPr>
          <a:xfrm>
            <a:off x="326571" y="6217920"/>
            <a:ext cx="596537" cy="535577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955746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P spid="6" grpId="0"/>
      <p:bldP spid="7" grpId="0"/>
      <p:bldP spid="8" grpId="0"/>
      <p:bldP spid="9" grpId="0"/>
      <p:bldP spid="10" grpId="0"/>
      <p:bldP spid="10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8011" y="705394"/>
            <a:ext cx="787690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Cho </a:t>
            </a:r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một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hình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chữ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nhật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có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chiều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dài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là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3cm, </a:t>
            </a:r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chiều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rộng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là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8cm. </a:t>
            </a:r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Biết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diện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tích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của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hình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chữ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nhật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này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bằng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chu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vi </a:t>
            </a:r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của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một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hình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vuông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Hỏi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cạnh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hình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vuông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là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bao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nhiêu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cm?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8011" y="3226526"/>
            <a:ext cx="21684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A. 5cm</a:t>
            </a:r>
            <a:endParaRPr lang="en-US" sz="4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3108" y="4070275"/>
            <a:ext cx="21684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</a:t>
            </a:r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. 6cm</a:t>
            </a:r>
            <a:endParaRPr lang="en-US" sz="4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02228" y="4914024"/>
            <a:ext cx="21684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C. 7cm</a:t>
            </a:r>
            <a:endParaRPr lang="en-US" sz="4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09798" y="5683465"/>
            <a:ext cx="21684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D. 8cm</a:t>
            </a:r>
            <a:endParaRPr lang="en-US" sz="4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8" name="Action Button: Home 7">
            <a:hlinkClick r:id="rId4" action="ppaction://hlinksldjump" highlightClick="1"/>
          </p:cNvPr>
          <p:cNvSpPr/>
          <p:nvPr/>
        </p:nvSpPr>
        <p:spPr>
          <a:xfrm>
            <a:off x="326571" y="6217920"/>
            <a:ext cx="596537" cy="535577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40505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5" grpId="1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52568" y="910096"/>
            <a:ext cx="4163969" cy="1993948"/>
          </a:xfrm>
          <a:prstGeom prst="rect">
            <a:avLst/>
          </a:prstGeom>
          <a:noFill/>
          <a:ln w="285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76986" y="662941"/>
            <a:ext cx="345493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Chu vi </a:t>
            </a:r>
            <a:r>
              <a:rPr lang="en-US" sz="3600" b="1" dirty="0" err="1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và</a:t>
            </a:r>
            <a:r>
              <a:rPr lang="en-US" sz="3600" b="1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3600" b="1" dirty="0" err="1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diện</a:t>
            </a:r>
            <a:r>
              <a:rPr lang="en-US" sz="3600" b="1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3600" b="1" dirty="0" err="1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tích</a:t>
            </a:r>
            <a:r>
              <a:rPr lang="en-US" sz="3600" b="1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3600" b="1" dirty="0" err="1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của</a:t>
            </a:r>
            <a:r>
              <a:rPr lang="en-US" sz="3600" b="1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3600" b="1" dirty="0" err="1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hình</a:t>
            </a:r>
            <a:r>
              <a:rPr lang="en-US" sz="3600" b="1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3600" b="1" dirty="0" err="1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chữ</a:t>
            </a:r>
            <a:r>
              <a:rPr lang="en-US" sz="3600" b="1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3600" b="1" dirty="0" err="1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nhật</a:t>
            </a:r>
            <a:r>
              <a:rPr lang="en-US" sz="3600" b="1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3600" b="1" dirty="0" err="1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bên</a:t>
            </a:r>
            <a:r>
              <a:rPr lang="en-US" sz="3600" b="1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3600" b="1" dirty="0" err="1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là</a:t>
            </a:r>
            <a:r>
              <a:rPr lang="en-US" sz="3600" b="1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:</a:t>
            </a:r>
            <a:endParaRPr lang="en-US" sz="3600" b="1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23735" y="370553"/>
            <a:ext cx="10828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3dm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16537" y="1368461"/>
            <a:ext cx="14107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</a:t>
            </a:r>
          </a:p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cm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8456" y="3443587"/>
            <a:ext cx="45589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A. 26 cm </a:t>
            </a:r>
            <a:r>
              <a:rPr lang="en-US" sz="3600" b="1" dirty="0" err="1" smtClean="0">
                <a:solidFill>
                  <a:srgbClr val="0070C0"/>
                </a:solidFill>
              </a:rPr>
              <a:t>và</a:t>
            </a:r>
            <a:r>
              <a:rPr lang="en-US" sz="3600" b="1" dirty="0" smtClean="0">
                <a:solidFill>
                  <a:srgbClr val="0070C0"/>
                </a:solidFill>
              </a:rPr>
              <a:t> 30 cm</a:t>
            </a:r>
            <a:r>
              <a:rPr lang="en-US" sz="3600" b="1" baseline="30000" dirty="0" smtClean="0">
                <a:solidFill>
                  <a:srgbClr val="0070C0"/>
                </a:solidFill>
              </a:rPr>
              <a:t>2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8456" y="4194421"/>
            <a:ext cx="45589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B. 30 cm </a:t>
            </a:r>
            <a:r>
              <a:rPr lang="en-US" sz="3600" b="1" dirty="0" err="1" smtClean="0">
                <a:solidFill>
                  <a:srgbClr val="0070C0"/>
                </a:solidFill>
              </a:rPr>
              <a:t>và</a:t>
            </a:r>
            <a:r>
              <a:rPr lang="en-US" sz="3600" b="1" dirty="0" smtClean="0">
                <a:solidFill>
                  <a:srgbClr val="0070C0"/>
                </a:solidFill>
              </a:rPr>
              <a:t> 26 cm</a:t>
            </a:r>
            <a:r>
              <a:rPr lang="en-US" sz="3600" b="1" baseline="30000" dirty="0" smtClean="0">
                <a:solidFill>
                  <a:srgbClr val="0070C0"/>
                </a:solidFill>
              </a:rPr>
              <a:t>2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8456" y="4945255"/>
            <a:ext cx="45589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C. 80 cm </a:t>
            </a:r>
            <a:r>
              <a:rPr lang="en-US" sz="3600" b="1" dirty="0" err="1" smtClean="0">
                <a:solidFill>
                  <a:srgbClr val="0070C0"/>
                </a:solidFill>
              </a:rPr>
              <a:t>và</a:t>
            </a:r>
            <a:r>
              <a:rPr lang="en-US" sz="3600" b="1" dirty="0" smtClean="0">
                <a:solidFill>
                  <a:srgbClr val="0070C0"/>
                </a:solidFill>
              </a:rPr>
              <a:t> 300 cm</a:t>
            </a:r>
            <a:r>
              <a:rPr lang="en-US" sz="3600" b="1" baseline="30000" dirty="0" smtClean="0">
                <a:solidFill>
                  <a:srgbClr val="0070C0"/>
                </a:solidFill>
              </a:rPr>
              <a:t>2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8456" y="5591586"/>
            <a:ext cx="45589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D. 30 cm </a:t>
            </a:r>
            <a:r>
              <a:rPr lang="en-US" sz="3600" b="1" dirty="0" err="1" smtClean="0">
                <a:solidFill>
                  <a:srgbClr val="0070C0"/>
                </a:solidFill>
              </a:rPr>
              <a:t>và</a:t>
            </a:r>
            <a:r>
              <a:rPr lang="en-US" sz="3600" b="1" dirty="0" smtClean="0">
                <a:solidFill>
                  <a:srgbClr val="0070C0"/>
                </a:solidFill>
              </a:rPr>
              <a:t> 80 cm</a:t>
            </a:r>
            <a:r>
              <a:rPr lang="en-US" sz="3600" b="1" baseline="30000" dirty="0" smtClean="0">
                <a:solidFill>
                  <a:srgbClr val="0070C0"/>
                </a:solidFill>
              </a:rPr>
              <a:t>2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12" name="Action Button: Home 11">
            <a:hlinkClick r:id="rId4" action="ppaction://hlinksldjump" highlightClick="1"/>
          </p:cNvPr>
          <p:cNvSpPr/>
          <p:nvPr/>
        </p:nvSpPr>
        <p:spPr>
          <a:xfrm>
            <a:off x="121919" y="6237917"/>
            <a:ext cx="596537" cy="535577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7765868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8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5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/>
      <p:bldP spid="6" grpId="0"/>
      <p:bldP spid="7" grpId="0"/>
      <p:bldP spid="8" grpId="0"/>
      <p:bldP spid="9" grpId="0"/>
      <p:bldP spid="10" grpId="0"/>
      <p:bldP spid="10" grpId="1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679316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4010" y="1311253"/>
            <a:ext cx="7733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Hình</a:t>
            </a:r>
            <a:r>
              <a:rPr lang="en-US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6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nào</a:t>
            </a:r>
            <a:r>
              <a:rPr lang="en-US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6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sau</a:t>
            </a:r>
            <a:r>
              <a:rPr lang="en-US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6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đây</a:t>
            </a:r>
            <a:r>
              <a:rPr lang="en-US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6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có</a:t>
            </a:r>
            <a:r>
              <a:rPr lang="en-US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6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diện</a:t>
            </a:r>
            <a:r>
              <a:rPr lang="en-US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6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tích</a:t>
            </a:r>
            <a:r>
              <a:rPr lang="en-US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6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lớn</a:t>
            </a:r>
            <a:r>
              <a:rPr lang="en-US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6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hơn</a:t>
            </a:r>
            <a:r>
              <a:rPr lang="en-US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?</a:t>
            </a:r>
            <a:endParaRPr lang="en-US" sz="3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609855" y="2717435"/>
            <a:ext cx="1957572" cy="1854560"/>
            <a:chOff x="3490166" y="2962137"/>
            <a:chExt cx="1957572" cy="1854560"/>
          </a:xfrm>
        </p:grpSpPr>
        <p:sp>
          <p:nvSpPr>
            <p:cNvPr id="3" name="Rectangle 2"/>
            <p:cNvSpPr/>
            <p:nvPr/>
          </p:nvSpPr>
          <p:spPr>
            <a:xfrm>
              <a:off x="3490167" y="4353055"/>
              <a:ext cx="489397" cy="46363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3979572" y="3425780"/>
              <a:ext cx="489397" cy="46363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3979571" y="3889419"/>
              <a:ext cx="489397" cy="46363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3979570" y="4353058"/>
              <a:ext cx="489397" cy="46363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4958341" y="4353054"/>
              <a:ext cx="489397" cy="46363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490173" y="3425779"/>
              <a:ext cx="489397" cy="46363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490171" y="3889418"/>
              <a:ext cx="489397" cy="46363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468966" y="3889418"/>
              <a:ext cx="489397" cy="46363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468956" y="4353054"/>
              <a:ext cx="489397" cy="46363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490166" y="2962137"/>
              <a:ext cx="489397" cy="46363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810551" y="4738004"/>
            <a:ext cx="1556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Hình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1</a:t>
            </a:r>
            <a:endParaRPr lang="en-US" sz="32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677406" y="4752921"/>
            <a:ext cx="1556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Hình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2</a:t>
            </a:r>
            <a:endParaRPr lang="en-US" sz="32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548458" y="2067360"/>
            <a:ext cx="1558344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&lt;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5278185" y="2718725"/>
            <a:ext cx="1946887" cy="1860377"/>
            <a:chOff x="5278185" y="2718725"/>
            <a:chExt cx="1946887" cy="1860377"/>
          </a:xfrm>
        </p:grpSpPr>
        <p:sp>
          <p:nvSpPr>
            <p:cNvPr id="12" name="Rectangle 11"/>
            <p:cNvSpPr/>
            <p:nvPr/>
          </p:nvSpPr>
          <p:spPr>
            <a:xfrm>
              <a:off x="6731856" y="3182363"/>
              <a:ext cx="489397" cy="46363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278185" y="3182365"/>
              <a:ext cx="489397" cy="46363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767579" y="3182365"/>
              <a:ext cx="489397" cy="46363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256976" y="3182364"/>
              <a:ext cx="489397" cy="46363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767580" y="2718725"/>
              <a:ext cx="489397" cy="46363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256976" y="2718725"/>
              <a:ext cx="489397" cy="46363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278185" y="3644715"/>
              <a:ext cx="489397" cy="46363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5770865" y="3642475"/>
              <a:ext cx="489397" cy="46363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6261440" y="3647287"/>
              <a:ext cx="489397" cy="46363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6751294" y="3636992"/>
              <a:ext cx="473778" cy="46912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768066" y="4113837"/>
              <a:ext cx="489397" cy="46363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6258432" y="4115463"/>
              <a:ext cx="489397" cy="46363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250505924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9" grpId="0"/>
      <p:bldP spid="30" grpId="0"/>
      <p:bldP spid="31" grpId="0"/>
      <p:bldP spid="31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6037543" y="3081365"/>
            <a:ext cx="1903956" cy="951979"/>
            <a:chOff x="1891430" y="1691014"/>
            <a:chExt cx="1903956" cy="951979"/>
          </a:xfrm>
        </p:grpSpPr>
        <p:sp>
          <p:nvSpPr>
            <p:cNvPr id="6" name="Rectangle 5"/>
            <p:cNvSpPr/>
            <p:nvPr/>
          </p:nvSpPr>
          <p:spPr>
            <a:xfrm>
              <a:off x="1891430" y="1691014"/>
              <a:ext cx="475989" cy="47598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2367419" y="1691014"/>
              <a:ext cx="475989" cy="47598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2843408" y="1691014"/>
              <a:ext cx="475989" cy="47598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3319397" y="1691014"/>
              <a:ext cx="475989" cy="47598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891430" y="2167004"/>
              <a:ext cx="475989" cy="47598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2367419" y="2167004"/>
              <a:ext cx="475989" cy="47598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2843407" y="2167004"/>
              <a:ext cx="475989" cy="47598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3319397" y="2167004"/>
              <a:ext cx="475989" cy="47598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186837" y="2605383"/>
            <a:ext cx="2859066" cy="1427983"/>
            <a:chOff x="823585" y="2843391"/>
            <a:chExt cx="2859066" cy="1427983"/>
          </a:xfrm>
        </p:grpSpPr>
        <p:sp>
          <p:nvSpPr>
            <p:cNvPr id="11" name="Right Triangle 10"/>
            <p:cNvSpPr/>
            <p:nvPr/>
          </p:nvSpPr>
          <p:spPr>
            <a:xfrm>
              <a:off x="3206662" y="3795385"/>
              <a:ext cx="475989" cy="475989"/>
            </a:xfrm>
            <a:prstGeom prst="rt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2730673" y="3795385"/>
              <a:ext cx="475989" cy="47598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2260946" y="3795385"/>
              <a:ext cx="475989" cy="47598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1778695" y="3795384"/>
              <a:ext cx="475989" cy="47598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1772433" y="3319394"/>
              <a:ext cx="475989" cy="47598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2254684" y="3319393"/>
              <a:ext cx="475989" cy="47598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1308968" y="3795382"/>
              <a:ext cx="475989" cy="47598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ight Triangle 45"/>
            <p:cNvSpPr/>
            <p:nvPr/>
          </p:nvSpPr>
          <p:spPr>
            <a:xfrm>
              <a:off x="2730675" y="3319390"/>
              <a:ext cx="475989" cy="475989"/>
            </a:xfrm>
            <a:prstGeom prst="rt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ight Triangle 46"/>
            <p:cNvSpPr/>
            <p:nvPr/>
          </p:nvSpPr>
          <p:spPr>
            <a:xfrm>
              <a:off x="2254684" y="2843391"/>
              <a:ext cx="475989" cy="475989"/>
            </a:xfrm>
            <a:prstGeom prst="rt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ight Triangle 47"/>
            <p:cNvSpPr/>
            <p:nvPr/>
          </p:nvSpPr>
          <p:spPr>
            <a:xfrm rot="16200000">
              <a:off x="1784958" y="2843391"/>
              <a:ext cx="475989" cy="475989"/>
            </a:xfrm>
            <a:prstGeom prst="rt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ight Triangle 49"/>
            <p:cNvSpPr/>
            <p:nvPr/>
          </p:nvSpPr>
          <p:spPr>
            <a:xfrm rot="16200000">
              <a:off x="1308967" y="3319390"/>
              <a:ext cx="475989" cy="475989"/>
            </a:xfrm>
            <a:prstGeom prst="rt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ight Triangle 50"/>
            <p:cNvSpPr/>
            <p:nvPr/>
          </p:nvSpPr>
          <p:spPr>
            <a:xfrm rot="16200000">
              <a:off x="823585" y="3795364"/>
              <a:ext cx="475989" cy="475989"/>
            </a:xfrm>
            <a:prstGeom prst="rt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1114010" y="1311253"/>
            <a:ext cx="7733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Hình</a:t>
            </a:r>
            <a:r>
              <a:rPr lang="en-US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6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nào</a:t>
            </a:r>
            <a:r>
              <a:rPr lang="en-US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6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sau</a:t>
            </a:r>
            <a:r>
              <a:rPr lang="en-US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6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đây</a:t>
            </a:r>
            <a:r>
              <a:rPr lang="en-US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6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có</a:t>
            </a:r>
            <a:r>
              <a:rPr lang="en-US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6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diện</a:t>
            </a:r>
            <a:r>
              <a:rPr lang="en-US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6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tích</a:t>
            </a:r>
            <a:r>
              <a:rPr lang="en-US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6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lớn</a:t>
            </a:r>
            <a:r>
              <a:rPr lang="en-US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6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hơn</a:t>
            </a:r>
            <a:r>
              <a:rPr lang="en-US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?</a:t>
            </a:r>
            <a:endParaRPr lang="en-US" sz="3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941525" y="4388777"/>
            <a:ext cx="1556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Hình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3</a:t>
            </a:r>
            <a:endParaRPr lang="en-US" sz="32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449424" y="4372681"/>
            <a:ext cx="1556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Hình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4</a:t>
            </a:r>
            <a:endParaRPr lang="en-US" sz="32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218709" y="1802746"/>
            <a:ext cx="1558344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xmlns="" val="415078414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3" grpId="0"/>
      <p:bldP spid="54" grpId="0"/>
      <p:bldP spid="55" grpId="0"/>
      <p:bldP spid="55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250047"/>
            <a:ext cx="8757526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</a:rPr>
              <a:t>DIỆN TÍCH</a:t>
            </a:r>
          </a:p>
          <a:p>
            <a:pPr algn="ctr"/>
            <a:r>
              <a:rPr lang="en-US" sz="9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</a:rPr>
              <a:t> HÌNH CHỮ NHẬT</a:t>
            </a:r>
            <a:endParaRPr lang="en-US" sz="96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60613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3265388" y="781692"/>
            <a:ext cx="2460065" cy="1858777"/>
          </a:xfrm>
          <a:prstGeom prst="rect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268722" y="1411277"/>
            <a:ext cx="614596" cy="61459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883318" y="1411277"/>
            <a:ext cx="614596" cy="61459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268722" y="789186"/>
            <a:ext cx="614596" cy="61459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883318" y="789186"/>
            <a:ext cx="614596" cy="61459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497914" y="1411277"/>
            <a:ext cx="614596" cy="61459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112510" y="1411277"/>
            <a:ext cx="614596" cy="61459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497914" y="789186"/>
            <a:ext cx="614596" cy="61459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112510" y="789186"/>
            <a:ext cx="614596" cy="61459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270375" y="2025873"/>
            <a:ext cx="614596" cy="61459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879985" y="2025873"/>
            <a:ext cx="614596" cy="61459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496261" y="2025873"/>
            <a:ext cx="614596" cy="61459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112510" y="2025873"/>
            <a:ext cx="614596" cy="61459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2782398" y="339633"/>
            <a:ext cx="6273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A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779685" y="339633"/>
            <a:ext cx="6273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B</a:t>
            </a:r>
            <a:endParaRPr lang="en-US" sz="32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5756827" y="2488949"/>
            <a:ext cx="6273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C</a:t>
            </a:r>
            <a:endParaRPr lang="en-US" sz="32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2782397" y="2512008"/>
            <a:ext cx="6273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D</a:t>
            </a:r>
            <a:endParaRPr lang="en-US" sz="32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4121643" y="299052"/>
            <a:ext cx="12932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4cm</a:t>
            </a:r>
            <a:endParaRPr lang="en-US" sz="28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5760417" y="1449470"/>
            <a:ext cx="12932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3cm</a:t>
            </a:r>
            <a:endParaRPr lang="en-US" sz="28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2188563" y="3259092"/>
            <a:ext cx="44622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</a:rPr>
              <a:t>Hình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</a:rPr>
              <a:t>chữ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</a:rPr>
              <a:t>nhật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</a:rPr>
              <a:t> ABCD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</a:rPr>
              <a:t>có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</a:rPr>
              <a:t>:</a:t>
            </a:r>
            <a:endParaRPr lang="en-US" sz="32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847850" y="3915627"/>
            <a:ext cx="34353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</a:rPr>
              <a:t>4 x 3 = 12 (ô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</a:rPr>
              <a:t>vuông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</a:rPr>
              <a:t>)</a:t>
            </a:r>
            <a:endParaRPr lang="en-US" sz="2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169543" y="4436647"/>
            <a:ext cx="52562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</a:rPr>
              <a:t>Diện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</a:rPr>
              <a:t>tích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</a:rPr>
              <a:t>mỗi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</a:rPr>
              <a:t> ô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</a:rPr>
              <a:t>vuông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</a:rPr>
              <a:t>là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</a:rPr>
              <a:t> 1cm</a:t>
            </a:r>
            <a:r>
              <a:rPr lang="en-US" sz="3200" b="1" baseline="300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</a:rPr>
              <a:t>2</a:t>
            </a:r>
            <a:endParaRPr lang="en-US" sz="32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266019" y="2021517"/>
            <a:ext cx="614596" cy="61459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Left Arrow 33"/>
          <p:cNvSpPr/>
          <p:nvPr/>
        </p:nvSpPr>
        <p:spPr>
          <a:xfrm>
            <a:off x="3063503" y="2194558"/>
            <a:ext cx="398159" cy="206139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2169543" y="1987219"/>
            <a:ext cx="9512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1cm</a:t>
            </a:r>
            <a:r>
              <a:rPr lang="en-US" sz="2800" b="1" baseline="30000" dirty="0" smtClean="0"/>
              <a:t>2</a:t>
            </a:r>
            <a:endParaRPr lang="en-US" sz="2800" b="1" dirty="0" smtClean="0"/>
          </a:p>
          <a:p>
            <a:endParaRPr lang="en-US" sz="1600" dirty="0"/>
          </a:p>
        </p:txBody>
      </p:sp>
      <p:sp>
        <p:nvSpPr>
          <p:cNvPr id="36" name="TextBox 35"/>
          <p:cNvSpPr txBox="1"/>
          <p:nvPr/>
        </p:nvSpPr>
        <p:spPr>
          <a:xfrm>
            <a:off x="2169543" y="5130269"/>
            <a:ext cx="57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</a:rPr>
              <a:t>Diện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</a:rPr>
              <a:t>tích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</a:rPr>
              <a:t>hình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</a:rPr>
              <a:t>chữ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</a:rPr>
              <a:t>nhật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</a:rPr>
              <a:t> ABCD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</a:rPr>
              <a:t>là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</a:rPr>
              <a:t>:</a:t>
            </a:r>
            <a:endParaRPr lang="en-US" sz="32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782397" y="5857224"/>
            <a:ext cx="3100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</a:rPr>
              <a:t>4 x 3 = 12 (cm</a:t>
            </a:r>
            <a:r>
              <a:rPr lang="en-US" sz="2800" b="1" baseline="300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</a:rPr>
              <a:t>2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</a:rPr>
              <a:t>)</a:t>
            </a:r>
            <a:endParaRPr lang="en-US" sz="2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38365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000"/>
                            </p:stCondLst>
                            <p:childTnLst>
                              <p:par>
                                <p:cTn id="6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000"/>
                            </p:stCondLst>
                            <p:childTnLst>
                              <p:par>
                                <p:cTn id="6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8000"/>
                            </p:stCondLst>
                            <p:childTnLst>
                              <p:par>
                                <p:cTn id="7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9000"/>
                            </p:stCondLst>
                            <p:childTnLst>
                              <p:par>
                                <p:cTn id="7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0"/>
                            </p:stCondLst>
                            <p:childTnLst>
                              <p:par>
                                <p:cTn id="8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1000"/>
                            </p:stCondLst>
                            <p:childTnLst>
                              <p:par>
                                <p:cTn id="8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1" presetID="23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5" grpId="0" animBg="1"/>
      <p:bldP spid="6" grpId="0" animBg="1"/>
      <p:bldP spid="9" grpId="0" animBg="1"/>
      <p:bldP spid="10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3" grpId="0" animBg="1"/>
      <p:bldP spid="34" grpId="0" animBg="1"/>
      <p:bldP spid="34" grpId="1" animBg="1"/>
      <p:bldP spid="35" grpId="0"/>
      <p:bldP spid="36" grpId="0"/>
      <p:bldP spid="3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95450" y="1045029"/>
            <a:ext cx="603504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Muốn</a:t>
            </a:r>
            <a:r>
              <a:rPr lang="en-US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4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tính</a:t>
            </a:r>
            <a:r>
              <a:rPr lang="en-US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4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diện</a:t>
            </a:r>
            <a:r>
              <a:rPr lang="en-US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4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tích</a:t>
            </a:r>
            <a:r>
              <a:rPr lang="en-US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4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hình</a:t>
            </a:r>
            <a:r>
              <a:rPr lang="en-US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4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chữ</a:t>
            </a:r>
            <a:r>
              <a:rPr lang="en-US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4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nhật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ta </a:t>
            </a:r>
            <a:r>
              <a:rPr lang="en-US" sz="4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lấy</a:t>
            </a:r>
            <a:r>
              <a:rPr lang="en-US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4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chiều</a:t>
            </a:r>
            <a:r>
              <a:rPr lang="en-US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4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dài</a:t>
            </a:r>
            <a:r>
              <a:rPr lang="en-US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4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nhân</a:t>
            </a:r>
            <a:r>
              <a:rPr lang="en-US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4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với</a:t>
            </a:r>
            <a:r>
              <a:rPr lang="en-US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4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chiều</a:t>
            </a:r>
            <a:r>
              <a:rPr lang="en-US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4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rộng</a:t>
            </a:r>
            <a:r>
              <a:rPr lang="en-US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(</a:t>
            </a:r>
            <a:r>
              <a:rPr lang="en-US" sz="4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cùng</a:t>
            </a:r>
            <a:r>
              <a:rPr lang="en-US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4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một</a:t>
            </a:r>
            <a:r>
              <a:rPr lang="en-US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4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đơn</a:t>
            </a:r>
            <a:r>
              <a:rPr lang="en-US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4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vị</a:t>
            </a:r>
            <a:r>
              <a:rPr lang="en-US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4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đo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)</a:t>
            </a:r>
          </a:p>
        </p:txBody>
      </p:sp>
      <p:sp>
        <p:nvSpPr>
          <p:cNvPr id="3" name="Rectangle 2"/>
          <p:cNvSpPr/>
          <p:nvPr/>
        </p:nvSpPr>
        <p:spPr>
          <a:xfrm>
            <a:off x="4230390" y="250260"/>
            <a:ext cx="26949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QUY TẮC</a:t>
            </a:r>
            <a:endParaRPr lang="en-US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53266" y="5744219"/>
            <a:ext cx="2777225" cy="1228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332072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17267223"/>
              </p:ext>
            </p:extLst>
          </p:nvPr>
        </p:nvGraphicFramePr>
        <p:xfrm>
          <a:off x="457199" y="1214119"/>
          <a:ext cx="8477795" cy="488188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89166"/>
                <a:gridCol w="2246811"/>
                <a:gridCol w="2377441"/>
                <a:gridCol w="2364377"/>
              </a:tblGrid>
              <a:tr h="1071881">
                <a:tc>
                  <a:txBody>
                    <a:bodyPr/>
                    <a:lstStyle/>
                    <a:p>
                      <a:pPr algn="ctr"/>
                      <a:r>
                        <a:rPr lang="en-US" sz="3200" b="1" i="1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Chiều</a:t>
                      </a:r>
                      <a:endParaRPr lang="en-US" sz="3200" b="1" i="1" dirty="0" smtClean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US" sz="3200" b="1" i="1" baseline="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dài</a:t>
                      </a:r>
                      <a:endParaRPr lang="en-US" sz="3200" b="1" i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5cm</a:t>
                      </a:r>
                      <a:endParaRPr lang="en-US" sz="4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10cm</a:t>
                      </a:r>
                      <a:endParaRPr lang="en-US" sz="4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32cm</a:t>
                      </a:r>
                      <a:endParaRPr lang="en-US" sz="4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1058636">
                <a:tc>
                  <a:txBody>
                    <a:bodyPr/>
                    <a:lstStyle/>
                    <a:p>
                      <a:pPr algn="ctr"/>
                      <a:r>
                        <a:rPr lang="en-US" sz="3200" b="1" i="1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Chiều</a:t>
                      </a:r>
                      <a:r>
                        <a:rPr lang="en-US" sz="3200" b="1" i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3200" b="1" i="1" baseline="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rộng</a:t>
                      </a:r>
                      <a:endParaRPr lang="en-US" sz="3200" b="1" i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3cm</a:t>
                      </a:r>
                      <a:endParaRPr lang="en-US" sz="4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4cm</a:t>
                      </a:r>
                      <a:endParaRPr lang="en-US" sz="4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8cm</a:t>
                      </a:r>
                      <a:endParaRPr lang="en-US" sz="4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1293405">
                <a:tc>
                  <a:txBody>
                    <a:bodyPr/>
                    <a:lstStyle/>
                    <a:p>
                      <a:pPr algn="ctr"/>
                      <a:r>
                        <a:rPr lang="en-US" sz="2800" b="1" i="1" dirty="0" err="1" smtClean="0">
                          <a:solidFill>
                            <a:srgbClr val="DD0777"/>
                          </a:solidFill>
                        </a:rPr>
                        <a:t>Diện</a:t>
                      </a:r>
                      <a:r>
                        <a:rPr lang="en-US" sz="2800" b="1" i="1" baseline="0" dirty="0" smtClean="0">
                          <a:solidFill>
                            <a:srgbClr val="DD0777"/>
                          </a:solidFill>
                        </a:rPr>
                        <a:t> </a:t>
                      </a:r>
                      <a:r>
                        <a:rPr lang="en-US" sz="2800" b="1" i="1" baseline="0" dirty="0" err="1" smtClean="0">
                          <a:solidFill>
                            <a:srgbClr val="DD0777"/>
                          </a:solidFill>
                        </a:rPr>
                        <a:t>tích</a:t>
                      </a:r>
                      <a:r>
                        <a:rPr lang="en-US" sz="2800" b="1" i="1" baseline="0" dirty="0" smtClean="0">
                          <a:solidFill>
                            <a:srgbClr val="DD0777"/>
                          </a:solidFill>
                        </a:rPr>
                        <a:t> </a:t>
                      </a:r>
                      <a:r>
                        <a:rPr lang="en-US" sz="2800" b="1" i="1" baseline="0" dirty="0" err="1" smtClean="0">
                          <a:solidFill>
                            <a:srgbClr val="DD0777"/>
                          </a:solidFill>
                        </a:rPr>
                        <a:t>hình</a:t>
                      </a:r>
                      <a:r>
                        <a:rPr lang="en-US" sz="2800" b="1" i="1" baseline="0" dirty="0" smtClean="0">
                          <a:solidFill>
                            <a:srgbClr val="DD0777"/>
                          </a:solidFill>
                        </a:rPr>
                        <a:t> </a:t>
                      </a:r>
                      <a:r>
                        <a:rPr lang="en-US" sz="2800" b="1" i="1" baseline="0" dirty="0" err="1" smtClean="0">
                          <a:solidFill>
                            <a:srgbClr val="DD0777"/>
                          </a:solidFill>
                        </a:rPr>
                        <a:t>chữ</a:t>
                      </a:r>
                      <a:r>
                        <a:rPr lang="en-US" sz="2800" b="1" i="1" baseline="0" dirty="0" smtClean="0">
                          <a:solidFill>
                            <a:srgbClr val="DD0777"/>
                          </a:solidFill>
                        </a:rPr>
                        <a:t> </a:t>
                      </a:r>
                      <a:r>
                        <a:rPr lang="en-US" sz="2800" b="1" i="1" baseline="0" dirty="0" err="1" smtClean="0">
                          <a:solidFill>
                            <a:srgbClr val="DD0777"/>
                          </a:solidFill>
                        </a:rPr>
                        <a:t>nhật</a:t>
                      </a:r>
                      <a:endParaRPr lang="en-US" sz="2800" b="1" i="1" dirty="0">
                        <a:solidFill>
                          <a:srgbClr val="DD0777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293405">
                <a:tc>
                  <a:txBody>
                    <a:bodyPr/>
                    <a:lstStyle/>
                    <a:p>
                      <a:pPr algn="ctr"/>
                      <a:r>
                        <a:rPr lang="en-US" sz="2800" b="1" i="1" dirty="0" smtClean="0">
                          <a:solidFill>
                            <a:srgbClr val="DD0777"/>
                          </a:solidFill>
                        </a:rPr>
                        <a:t>Chu vi </a:t>
                      </a:r>
                      <a:r>
                        <a:rPr lang="en-US" sz="2800" b="1" i="1" dirty="0" err="1" smtClean="0">
                          <a:solidFill>
                            <a:srgbClr val="DD0777"/>
                          </a:solidFill>
                        </a:rPr>
                        <a:t>hình</a:t>
                      </a:r>
                      <a:r>
                        <a:rPr lang="en-US" sz="2800" b="1" i="1" baseline="0" dirty="0" smtClean="0">
                          <a:solidFill>
                            <a:srgbClr val="DD0777"/>
                          </a:solidFill>
                        </a:rPr>
                        <a:t> </a:t>
                      </a:r>
                      <a:r>
                        <a:rPr lang="en-US" sz="2800" b="1" i="1" baseline="0" dirty="0" err="1" smtClean="0">
                          <a:solidFill>
                            <a:srgbClr val="DD0777"/>
                          </a:solidFill>
                        </a:rPr>
                        <a:t>chữ</a:t>
                      </a:r>
                      <a:r>
                        <a:rPr lang="en-US" sz="2800" b="1" i="1" baseline="0" dirty="0" smtClean="0">
                          <a:solidFill>
                            <a:srgbClr val="DD0777"/>
                          </a:solidFill>
                        </a:rPr>
                        <a:t> </a:t>
                      </a:r>
                      <a:r>
                        <a:rPr lang="en-US" sz="2800" b="1" i="1" baseline="0" dirty="0" err="1" smtClean="0">
                          <a:solidFill>
                            <a:srgbClr val="DD0777"/>
                          </a:solidFill>
                        </a:rPr>
                        <a:t>nhật</a:t>
                      </a:r>
                      <a:endParaRPr lang="en-US" sz="2800" b="1" i="1" dirty="0">
                        <a:solidFill>
                          <a:srgbClr val="DD0777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57199" y="209006"/>
            <a:ext cx="69233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Bài</a:t>
            </a:r>
            <a:r>
              <a:rPr lang="en-US" sz="3600" b="1" dirty="0" smtClean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 1: </a:t>
            </a:r>
            <a:r>
              <a:rPr lang="en-US" sz="3600" b="1" dirty="0" err="1" smtClean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Viết</a:t>
            </a:r>
            <a:r>
              <a:rPr lang="en-US" sz="3600" b="1" dirty="0" smtClean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3600" b="1" dirty="0" err="1" smtClean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vào</a:t>
            </a:r>
            <a:r>
              <a:rPr lang="en-US" sz="3600" b="1" dirty="0" smtClean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 ô </a:t>
            </a:r>
            <a:r>
              <a:rPr lang="en-US" sz="3600" b="1" dirty="0" err="1" smtClean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trống</a:t>
            </a:r>
            <a:r>
              <a:rPr lang="en-US" sz="3600" b="1" dirty="0" smtClean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 (</a:t>
            </a:r>
            <a:r>
              <a:rPr lang="en-US" sz="3600" b="1" dirty="0" err="1" smtClean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theo</a:t>
            </a:r>
            <a:r>
              <a:rPr lang="en-US" sz="3600" b="1" dirty="0" smtClean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3600" b="1" dirty="0" err="1" smtClean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mẫu</a:t>
            </a:r>
            <a:r>
              <a:rPr lang="en-US" sz="3600" b="1" dirty="0" smtClean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) :</a:t>
            </a:r>
            <a:endParaRPr lang="en-US" sz="3600" b="1" dirty="0">
              <a:ln w="0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21475" y="3487783"/>
            <a:ext cx="23970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5 x 3 = 15</a:t>
            </a:r>
          </a:p>
          <a:p>
            <a:r>
              <a:rPr lang="en-US" sz="3600" b="1" dirty="0" smtClean="0">
                <a:solidFill>
                  <a:srgbClr val="FF0000"/>
                </a:solidFill>
              </a:rPr>
              <a:t>       (cm</a:t>
            </a:r>
            <a:r>
              <a:rPr lang="en-US" sz="3600" b="1" baseline="30000" dirty="0" smtClean="0">
                <a:solidFill>
                  <a:srgbClr val="FF0000"/>
                </a:solidFill>
              </a:rPr>
              <a:t>2</a:t>
            </a:r>
            <a:r>
              <a:rPr lang="en-US" sz="3600" b="1" dirty="0" smtClean="0">
                <a:solidFill>
                  <a:srgbClr val="FF0000"/>
                </a:solidFill>
              </a:rPr>
              <a:t>)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21475" y="4802776"/>
            <a:ext cx="23970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(5 + 3) x 2  = 16 (cm</a:t>
            </a:r>
            <a:r>
              <a:rPr lang="en-US" sz="3600" b="1" baseline="30000" dirty="0" smtClean="0">
                <a:solidFill>
                  <a:srgbClr val="FF0000"/>
                </a:solidFill>
              </a:rPr>
              <a:t>2</a:t>
            </a:r>
            <a:r>
              <a:rPr lang="en-US" sz="3600" b="1" dirty="0" smtClean="0">
                <a:solidFill>
                  <a:srgbClr val="FF0000"/>
                </a:solidFill>
              </a:rPr>
              <a:t>)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24744" y="3487783"/>
            <a:ext cx="23970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10 x 4 = 40</a:t>
            </a:r>
          </a:p>
          <a:p>
            <a:r>
              <a:rPr lang="en-US" sz="3600" b="1" dirty="0" smtClean="0">
                <a:solidFill>
                  <a:srgbClr val="FF0000"/>
                </a:solidFill>
              </a:rPr>
              <a:t>       (cm</a:t>
            </a:r>
            <a:r>
              <a:rPr lang="en-US" sz="3600" b="1" baseline="30000" dirty="0" smtClean="0">
                <a:solidFill>
                  <a:srgbClr val="FF0000"/>
                </a:solidFill>
              </a:rPr>
              <a:t>2</a:t>
            </a:r>
            <a:r>
              <a:rPr lang="en-US" sz="3600" b="1" dirty="0" smtClean="0">
                <a:solidFill>
                  <a:srgbClr val="FF0000"/>
                </a:solidFill>
              </a:rPr>
              <a:t>)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24744" y="4802775"/>
            <a:ext cx="23970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(10 + 4) x 2  = 28 (cm</a:t>
            </a:r>
            <a:r>
              <a:rPr lang="en-US" sz="3600" b="1" baseline="30000" dirty="0" smtClean="0">
                <a:solidFill>
                  <a:srgbClr val="FF0000"/>
                </a:solidFill>
              </a:rPr>
              <a:t>2</a:t>
            </a:r>
            <a:r>
              <a:rPr lang="en-US" sz="3600" b="1" dirty="0" smtClean="0">
                <a:solidFill>
                  <a:srgbClr val="FF0000"/>
                </a:solidFill>
              </a:rPr>
              <a:t>)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58643" y="4815837"/>
            <a:ext cx="23970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(32 + 8) x 2  = 80 (cm</a:t>
            </a:r>
            <a:r>
              <a:rPr lang="en-US" sz="3600" b="1" baseline="30000" dirty="0" smtClean="0">
                <a:solidFill>
                  <a:srgbClr val="FF0000"/>
                </a:solidFill>
              </a:rPr>
              <a:t>2</a:t>
            </a:r>
            <a:r>
              <a:rPr lang="en-US" sz="3600" b="1" dirty="0" smtClean="0">
                <a:solidFill>
                  <a:srgbClr val="FF0000"/>
                </a:solidFill>
              </a:rPr>
              <a:t>)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69528" y="3474720"/>
            <a:ext cx="27159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32 x 8 = 256</a:t>
            </a:r>
          </a:p>
          <a:p>
            <a:r>
              <a:rPr lang="en-US" sz="3600" b="1" dirty="0" smtClean="0">
                <a:solidFill>
                  <a:srgbClr val="FF0000"/>
                </a:solidFill>
              </a:rPr>
              <a:t>       (cm</a:t>
            </a:r>
            <a:r>
              <a:rPr lang="en-US" sz="3600" b="1" baseline="30000" dirty="0" smtClean="0">
                <a:solidFill>
                  <a:srgbClr val="FF0000"/>
                </a:solidFill>
              </a:rPr>
              <a:t>2</a:t>
            </a:r>
            <a:r>
              <a:rPr lang="en-US" sz="3600" b="1" dirty="0" smtClean="0">
                <a:solidFill>
                  <a:srgbClr val="FF0000"/>
                </a:solidFill>
              </a:rPr>
              <a:t>)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44450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7384" y="914400"/>
            <a:ext cx="871292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i="1" u="sng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</a:t>
            </a:r>
            <a:r>
              <a:rPr lang="en-US" sz="3600" b="1" i="1" u="sng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2:</a:t>
            </a:r>
            <a:r>
              <a:rPr lang="en-US" sz="3600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i="1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Một</a:t>
            </a:r>
            <a:r>
              <a:rPr lang="en-US" sz="3600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i="1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miếng</a:t>
            </a:r>
            <a:r>
              <a:rPr lang="en-US" sz="3600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i="1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bìa</a:t>
            </a:r>
            <a:r>
              <a:rPr lang="en-US" sz="3600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i="1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hình</a:t>
            </a:r>
            <a:r>
              <a:rPr lang="en-US" sz="3600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i="1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chữ</a:t>
            </a:r>
            <a:r>
              <a:rPr lang="en-US" sz="3600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i="1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nhật</a:t>
            </a:r>
            <a:r>
              <a:rPr lang="en-US" sz="3600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i="1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có</a:t>
            </a:r>
            <a:r>
              <a:rPr lang="en-US" sz="3600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i="1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chiều</a:t>
            </a:r>
            <a:r>
              <a:rPr lang="en-US" sz="3600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i="1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rộng</a:t>
            </a:r>
            <a:r>
              <a:rPr lang="en-US" sz="3600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5cm, </a:t>
            </a:r>
            <a:r>
              <a:rPr lang="en-US" sz="3600" b="1" i="1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chiều</a:t>
            </a:r>
            <a:r>
              <a:rPr lang="en-US" sz="3600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i="1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dài</a:t>
            </a:r>
            <a:r>
              <a:rPr lang="en-US" sz="3600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14cm. </a:t>
            </a:r>
            <a:r>
              <a:rPr lang="en-US" sz="3600" b="1" i="1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Tính</a:t>
            </a:r>
            <a:r>
              <a:rPr lang="en-US" sz="3600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i="1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diện</a:t>
            </a:r>
            <a:r>
              <a:rPr lang="en-US" sz="3600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i="1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tích</a:t>
            </a:r>
            <a:r>
              <a:rPr lang="en-US" sz="3600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i="1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miếng</a:t>
            </a:r>
            <a:r>
              <a:rPr lang="en-US" sz="3600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i="1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bìa</a:t>
            </a:r>
            <a:r>
              <a:rPr lang="en-US" sz="3600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i="1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đó</a:t>
            </a:r>
            <a:r>
              <a:rPr lang="en-US" sz="3600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3600" b="1" i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70217" y="2834641"/>
            <a:ext cx="22076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u="sng" dirty="0" err="1" smtClean="0">
                <a:solidFill>
                  <a:srgbClr val="FF0000"/>
                </a:solidFill>
              </a:rPr>
              <a:t>Bài</a:t>
            </a:r>
            <a:r>
              <a:rPr lang="en-US" sz="4000" b="1" i="1" u="sng" dirty="0" smtClean="0">
                <a:solidFill>
                  <a:srgbClr val="FF0000"/>
                </a:solidFill>
              </a:rPr>
              <a:t> </a:t>
            </a:r>
            <a:r>
              <a:rPr lang="en-US" sz="4000" b="1" i="1" u="sng" dirty="0" err="1" smtClean="0">
                <a:solidFill>
                  <a:srgbClr val="FF0000"/>
                </a:solidFill>
              </a:rPr>
              <a:t>giải</a:t>
            </a:r>
            <a:r>
              <a:rPr lang="en-US" sz="4000" b="1" i="1" u="sng" dirty="0" smtClean="0">
                <a:solidFill>
                  <a:srgbClr val="FF0000"/>
                </a:solidFill>
              </a:rPr>
              <a:t>:</a:t>
            </a:r>
            <a:endParaRPr lang="en-US" sz="4000" b="1" i="1" u="sng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75658" y="3708442"/>
            <a:ext cx="71584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Diện</a:t>
            </a:r>
            <a:r>
              <a:rPr lang="en-US" sz="3200" dirty="0" smtClean="0"/>
              <a:t> </a:t>
            </a:r>
            <a:r>
              <a:rPr lang="en-US" sz="3200" dirty="0" err="1" smtClean="0"/>
              <a:t>tích</a:t>
            </a:r>
            <a:r>
              <a:rPr lang="en-US" sz="3200" dirty="0" smtClean="0"/>
              <a:t> </a:t>
            </a:r>
            <a:r>
              <a:rPr lang="en-US" sz="3200" dirty="0" err="1" smtClean="0"/>
              <a:t>miếng</a:t>
            </a:r>
            <a:r>
              <a:rPr lang="en-US" sz="3200" dirty="0" smtClean="0"/>
              <a:t> </a:t>
            </a:r>
            <a:r>
              <a:rPr lang="en-US" sz="3200" dirty="0" err="1" smtClean="0"/>
              <a:t>bìa</a:t>
            </a:r>
            <a:r>
              <a:rPr lang="en-US" sz="3200" dirty="0" smtClean="0"/>
              <a:t> </a:t>
            </a:r>
            <a:r>
              <a:rPr lang="en-US" sz="3200" dirty="0" err="1" smtClean="0"/>
              <a:t>hình</a:t>
            </a:r>
            <a:r>
              <a:rPr lang="en-US" sz="3200" dirty="0" smtClean="0"/>
              <a:t> </a:t>
            </a:r>
            <a:r>
              <a:rPr lang="en-US" sz="3200" dirty="0" err="1" smtClean="0"/>
              <a:t>chữ</a:t>
            </a:r>
            <a:r>
              <a:rPr lang="en-US" sz="3200" dirty="0" smtClean="0"/>
              <a:t> </a:t>
            </a:r>
            <a:r>
              <a:rPr lang="en-US" sz="3200" dirty="0" err="1" smtClean="0"/>
              <a:t>nhật</a:t>
            </a:r>
            <a:r>
              <a:rPr lang="en-US" sz="3200" dirty="0" smtClean="0"/>
              <a:t> </a:t>
            </a:r>
            <a:r>
              <a:rPr lang="en-US" sz="3200" dirty="0" err="1" smtClean="0"/>
              <a:t>đó</a:t>
            </a:r>
            <a:r>
              <a:rPr lang="en-US" sz="3200" dirty="0" smtClean="0"/>
              <a:t> </a:t>
            </a:r>
            <a:r>
              <a:rPr lang="en-US" sz="3200" dirty="0" err="1" smtClean="0"/>
              <a:t>là</a:t>
            </a:r>
            <a:r>
              <a:rPr lang="en-US" sz="3200" dirty="0" smtClean="0"/>
              <a:t>: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2743199" y="4293217"/>
            <a:ext cx="5185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14 x 5 = 70 (cm </a:t>
            </a:r>
            <a:r>
              <a:rPr lang="en-US" sz="3200" baseline="30000" dirty="0" smtClean="0"/>
              <a:t>2</a:t>
            </a:r>
            <a:r>
              <a:rPr lang="en-US" sz="3200" dirty="0" smtClean="0"/>
              <a:t>)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3546565" y="4877992"/>
            <a:ext cx="30567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Đáp</a:t>
            </a:r>
            <a:r>
              <a:rPr lang="en-US" sz="3200" dirty="0" smtClean="0"/>
              <a:t> </a:t>
            </a:r>
            <a:r>
              <a:rPr lang="en-US" sz="3200" dirty="0" err="1" smtClean="0"/>
              <a:t>số</a:t>
            </a:r>
            <a:r>
              <a:rPr lang="en-US" sz="3200" dirty="0" smtClean="0"/>
              <a:t> : 70 cm </a:t>
            </a:r>
            <a:r>
              <a:rPr lang="en-US" sz="3200" baseline="30000" dirty="0" smtClean="0"/>
              <a:t>2</a:t>
            </a:r>
            <a:r>
              <a:rPr lang="en-US" sz="3200" dirty="0" smtClean="0"/>
              <a:t>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194493963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4519751" y="1698171"/>
            <a:ext cx="39186" cy="462425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22514" y="718457"/>
            <a:ext cx="72498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</a:t>
            </a:r>
            <a:r>
              <a:rPr lang="en-US" sz="32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3: </a:t>
            </a:r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Tính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diện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tích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hình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chữ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nhật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biết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9006" y="1580606"/>
            <a:ext cx="42062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LcPeriod"/>
            </a:pPr>
            <a:r>
              <a:rPr lang="en-US" sz="3200" b="1" i="1" dirty="0" err="1" smtClean="0">
                <a:solidFill>
                  <a:schemeClr val="accent1">
                    <a:lumMod val="75000"/>
                  </a:schemeClr>
                </a:solidFill>
              </a:rPr>
              <a:t>Chiều</a:t>
            </a:r>
            <a:r>
              <a:rPr lang="en-US" sz="3200" b="1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b="1" i="1" dirty="0" err="1" smtClean="0">
                <a:solidFill>
                  <a:schemeClr val="accent1">
                    <a:lumMod val="75000"/>
                  </a:schemeClr>
                </a:solidFill>
              </a:rPr>
              <a:t>dài</a:t>
            </a:r>
            <a:r>
              <a:rPr lang="en-US" sz="3200" b="1" i="1" dirty="0" smtClean="0">
                <a:solidFill>
                  <a:schemeClr val="accent1">
                    <a:lumMod val="75000"/>
                  </a:schemeClr>
                </a:solidFill>
              </a:rPr>
              <a:t> 5cm,</a:t>
            </a:r>
          </a:p>
          <a:p>
            <a:r>
              <a:rPr lang="en-US" sz="3200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b="1" i="1" dirty="0" smtClean="0">
                <a:solidFill>
                  <a:schemeClr val="accent1">
                    <a:lumMod val="75000"/>
                  </a:schemeClr>
                </a:solidFill>
              </a:rPr>
              <a:t>    </a:t>
            </a:r>
            <a:r>
              <a:rPr lang="en-US" sz="3200" b="1" i="1" dirty="0" err="1" smtClean="0">
                <a:solidFill>
                  <a:schemeClr val="accent1">
                    <a:lumMod val="75000"/>
                  </a:schemeClr>
                </a:solidFill>
              </a:rPr>
              <a:t>chiều</a:t>
            </a:r>
            <a:r>
              <a:rPr lang="en-US" sz="3200" b="1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b="1" i="1" dirty="0" err="1" smtClean="0">
                <a:solidFill>
                  <a:schemeClr val="accent1">
                    <a:lumMod val="75000"/>
                  </a:schemeClr>
                </a:solidFill>
              </a:rPr>
              <a:t>rộng</a:t>
            </a:r>
            <a:r>
              <a:rPr lang="en-US" sz="3200" b="1" i="1" dirty="0" smtClean="0">
                <a:solidFill>
                  <a:schemeClr val="accent1">
                    <a:lumMod val="75000"/>
                  </a:schemeClr>
                </a:solidFill>
              </a:rPr>
              <a:t> 3cm</a:t>
            </a:r>
            <a:endParaRPr lang="en-US" sz="32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90011" y="1554480"/>
            <a:ext cx="36837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chemeClr val="accent1">
                    <a:lumMod val="75000"/>
                  </a:schemeClr>
                </a:solidFill>
              </a:rPr>
              <a:t>b.  </a:t>
            </a:r>
            <a:r>
              <a:rPr lang="en-US" sz="3200" b="1" i="1" dirty="0" err="1" smtClean="0">
                <a:solidFill>
                  <a:schemeClr val="accent1">
                    <a:lumMod val="75000"/>
                  </a:schemeClr>
                </a:solidFill>
              </a:rPr>
              <a:t>Chiều</a:t>
            </a:r>
            <a:r>
              <a:rPr lang="en-US" sz="3200" b="1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b="1" i="1" dirty="0" err="1" smtClean="0">
                <a:solidFill>
                  <a:schemeClr val="accent1">
                    <a:lumMod val="75000"/>
                  </a:schemeClr>
                </a:solidFill>
              </a:rPr>
              <a:t>dài</a:t>
            </a:r>
            <a:r>
              <a:rPr lang="en-US" sz="3200" b="1" i="1" dirty="0" smtClean="0">
                <a:solidFill>
                  <a:schemeClr val="accent1">
                    <a:lumMod val="75000"/>
                  </a:schemeClr>
                </a:solidFill>
              </a:rPr>
              <a:t> 2dm,</a:t>
            </a:r>
          </a:p>
          <a:p>
            <a:r>
              <a:rPr lang="en-US" sz="3200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b="1" i="1" dirty="0" smtClean="0">
                <a:solidFill>
                  <a:schemeClr val="accent1">
                    <a:lumMod val="75000"/>
                  </a:schemeClr>
                </a:solidFill>
              </a:rPr>
              <a:t>   </a:t>
            </a:r>
            <a:r>
              <a:rPr lang="en-US" sz="3200" b="1" i="1" dirty="0" err="1" smtClean="0">
                <a:solidFill>
                  <a:schemeClr val="accent1">
                    <a:lumMod val="75000"/>
                  </a:schemeClr>
                </a:solidFill>
              </a:rPr>
              <a:t>chiều</a:t>
            </a:r>
            <a:r>
              <a:rPr lang="en-US" sz="3200" b="1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b="1" i="1" dirty="0" err="1" smtClean="0">
                <a:solidFill>
                  <a:schemeClr val="accent1">
                    <a:lumMod val="75000"/>
                  </a:schemeClr>
                </a:solidFill>
              </a:rPr>
              <a:t>rộng</a:t>
            </a:r>
            <a:r>
              <a:rPr lang="en-US" sz="3200" b="1" i="1" dirty="0" smtClean="0">
                <a:solidFill>
                  <a:schemeClr val="accent1">
                    <a:lumMod val="75000"/>
                  </a:schemeClr>
                </a:solidFill>
              </a:rPr>
              <a:t> 9cm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08314" y="2849822"/>
            <a:ext cx="22076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u="sng" dirty="0" err="1" smtClean="0">
                <a:solidFill>
                  <a:srgbClr val="FF0000"/>
                </a:solidFill>
              </a:rPr>
              <a:t>Bài</a:t>
            </a:r>
            <a:r>
              <a:rPr lang="en-US" sz="3200" b="1" i="1" u="sng" dirty="0" smtClean="0">
                <a:solidFill>
                  <a:srgbClr val="FF0000"/>
                </a:solidFill>
              </a:rPr>
              <a:t> </a:t>
            </a:r>
            <a:r>
              <a:rPr lang="en-US" sz="3200" b="1" i="1" u="sng" dirty="0" err="1" smtClean="0">
                <a:solidFill>
                  <a:srgbClr val="FF0000"/>
                </a:solidFill>
              </a:rPr>
              <a:t>giải</a:t>
            </a:r>
            <a:r>
              <a:rPr lang="en-US" sz="3200" b="1" i="1" u="sng" dirty="0" smtClean="0">
                <a:solidFill>
                  <a:srgbClr val="FF0000"/>
                </a:solidFill>
              </a:rPr>
              <a:t>:</a:t>
            </a:r>
            <a:endParaRPr lang="en-US" sz="3200" b="1" i="1" u="sng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3537148"/>
            <a:ext cx="71584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Diện</a:t>
            </a:r>
            <a:r>
              <a:rPr lang="en-US" sz="3200" dirty="0" smtClean="0"/>
              <a:t> </a:t>
            </a:r>
            <a:r>
              <a:rPr lang="en-US" sz="3200" dirty="0" err="1" smtClean="0"/>
              <a:t>tích</a:t>
            </a:r>
            <a:r>
              <a:rPr lang="en-US" sz="3200" dirty="0" smtClean="0"/>
              <a:t> </a:t>
            </a:r>
            <a:r>
              <a:rPr lang="en-US" sz="3200" dirty="0" err="1" smtClean="0"/>
              <a:t>hình</a:t>
            </a:r>
            <a:r>
              <a:rPr lang="en-US" sz="3200" dirty="0" smtClean="0"/>
              <a:t> </a:t>
            </a:r>
            <a:r>
              <a:rPr lang="en-US" sz="3200" dirty="0" err="1" smtClean="0"/>
              <a:t>chữ</a:t>
            </a:r>
            <a:r>
              <a:rPr lang="en-US" sz="3200" dirty="0" smtClean="0"/>
              <a:t> </a:t>
            </a:r>
            <a:r>
              <a:rPr lang="en-US" sz="3200" dirty="0" err="1" smtClean="0"/>
              <a:t>nhật</a:t>
            </a:r>
            <a:r>
              <a:rPr lang="en-US" sz="3200" dirty="0" smtClean="0"/>
              <a:t> </a:t>
            </a:r>
            <a:r>
              <a:rPr lang="en-US" sz="3200" dirty="0" err="1" smtClean="0"/>
              <a:t>là</a:t>
            </a:r>
            <a:r>
              <a:rPr lang="en-US" sz="3200" dirty="0" smtClean="0"/>
              <a:t>:</a:t>
            </a:r>
            <a:endParaRPr 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522514" y="4204413"/>
            <a:ext cx="5185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5 x 3 = 15 (cm</a:t>
            </a:r>
            <a:r>
              <a:rPr lang="en-US" sz="3200" baseline="30000" dirty="0" smtClean="0"/>
              <a:t>2</a:t>
            </a:r>
            <a:r>
              <a:rPr lang="en-US" sz="3200" dirty="0" smtClean="0"/>
              <a:t>)</a:t>
            </a:r>
            <a:endParaRPr lang="en-US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1325880" y="4789188"/>
            <a:ext cx="30567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Đáp</a:t>
            </a:r>
            <a:r>
              <a:rPr lang="en-US" sz="3200" dirty="0" smtClean="0"/>
              <a:t> </a:t>
            </a:r>
            <a:r>
              <a:rPr lang="en-US" sz="3200" dirty="0" err="1" smtClean="0"/>
              <a:t>số</a:t>
            </a:r>
            <a:r>
              <a:rPr lang="en-US" sz="3200" dirty="0" smtClean="0"/>
              <a:t> : 15 cm</a:t>
            </a:r>
            <a:r>
              <a:rPr lang="en-US" sz="3200" baseline="30000" dirty="0" smtClean="0"/>
              <a:t>2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sp>
        <p:nvSpPr>
          <p:cNvPr id="14" name="TextBox 13"/>
          <p:cNvSpPr txBox="1"/>
          <p:nvPr/>
        </p:nvSpPr>
        <p:spPr>
          <a:xfrm>
            <a:off x="6054633" y="2849822"/>
            <a:ext cx="22076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u="sng" dirty="0" err="1" smtClean="0">
                <a:solidFill>
                  <a:srgbClr val="FF0000"/>
                </a:solidFill>
              </a:rPr>
              <a:t>Bài</a:t>
            </a:r>
            <a:r>
              <a:rPr lang="en-US" sz="3200" b="1" i="1" u="sng" dirty="0" smtClean="0">
                <a:solidFill>
                  <a:srgbClr val="FF0000"/>
                </a:solidFill>
              </a:rPr>
              <a:t> </a:t>
            </a:r>
            <a:r>
              <a:rPr lang="en-US" sz="3200" b="1" i="1" u="sng" dirty="0" err="1" smtClean="0">
                <a:solidFill>
                  <a:srgbClr val="FF0000"/>
                </a:solidFill>
              </a:rPr>
              <a:t>giải</a:t>
            </a:r>
            <a:r>
              <a:rPr lang="en-US" sz="3200" b="1" i="1" u="sng" dirty="0" smtClean="0">
                <a:solidFill>
                  <a:srgbClr val="FF0000"/>
                </a:solidFill>
              </a:rPr>
              <a:t>:</a:t>
            </a:r>
            <a:endParaRPr lang="en-US" sz="3200" b="1" i="1" u="sng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45381" y="1554480"/>
            <a:ext cx="10319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rgbClr val="FF0000"/>
                </a:solidFill>
              </a:rPr>
              <a:t>2dm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90458" y="3537148"/>
            <a:ext cx="32657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Đổi</a:t>
            </a:r>
            <a:r>
              <a:rPr lang="en-US" sz="3200" dirty="0" smtClean="0"/>
              <a:t> 2dm = 20cm</a:t>
            </a:r>
            <a:endParaRPr lang="en-US" sz="3200" dirty="0"/>
          </a:p>
        </p:txBody>
      </p:sp>
      <p:sp>
        <p:nvSpPr>
          <p:cNvPr id="17" name="TextBox 16"/>
          <p:cNvSpPr txBox="1"/>
          <p:nvPr/>
        </p:nvSpPr>
        <p:spPr>
          <a:xfrm>
            <a:off x="4589418" y="4178287"/>
            <a:ext cx="48376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Diện</a:t>
            </a:r>
            <a:r>
              <a:rPr lang="en-US" sz="3200" dirty="0" smtClean="0"/>
              <a:t> </a:t>
            </a:r>
            <a:r>
              <a:rPr lang="en-US" sz="3200" dirty="0" err="1" smtClean="0"/>
              <a:t>tích</a:t>
            </a:r>
            <a:r>
              <a:rPr lang="en-US" sz="3200" dirty="0" smtClean="0"/>
              <a:t> </a:t>
            </a:r>
            <a:r>
              <a:rPr lang="en-US" sz="3200" dirty="0" err="1" smtClean="0"/>
              <a:t>hình</a:t>
            </a:r>
            <a:r>
              <a:rPr lang="en-US" sz="3200" dirty="0" smtClean="0"/>
              <a:t> </a:t>
            </a:r>
            <a:r>
              <a:rPr lang="en-US" sz="3200" dirty="0" err="1" smtClean="0"/>
              <a:t>chữ</a:t>
            </a:r>
            <a:r>
              <a:rPr lang="en-US" sz="3200" dirty="0" smtClean="0"/>
              <a:t> </a:t>
            </a:r>
            <a:r>
              <a:rPr lang="en-US" sz="3200" dirty="0" err="1" smtClean="0"/>
              <a:t>nhật</a:t>
            </a:r>
            <a:r>
              <a:rPr lang="en-US" sz="3200" dirty="0" smtClean="0"/>
              <a:t> </a:t>
            </a:r>
            <a:r>
              <a:rPr lang="en-US" sz="3200" dirty="0" err="1" smtClean="0"/>
              <a:t>là</a:t>
            </a:r>
            <a:r>
              <a:rPr lang="en-US" sz="3200" dirty="0" smtClean="0"/>
              <a:t>:</a:t>
            </a:r>
            <a:endParaRPr lang="en-US" sz="3200" dirty="0"/>
          </a:p>
        </p:txBody>
      </p:sp>
      <p:sp>
        <p:nvSpPr>
          <p:cNvPr id="18" name="TextBox 17"/>
          <p:cNvSpPr txBox="1"/>
          <p:nvPr/>
        </p:nvSpPr>
        <p:spPr>
          <a:xfrm>
            <a:off x="5486403" y="4815314"/>
            <a:ext cx="32700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20 x 9 = 180 (cm</a:t>
            </a:r>
            <a:r>
              <a:rPr lang="en-US" sz="3200" baseline="30000" dirty="0" smtClean="0"/>
              <a:t>2</a:t>
            </a:r>
            <a:r>
              <a:rPr lang="en-US" sz="3200" dirty="0" smtClean="0"/>
              <a:t>)</a:t>
            </a:r>
            <a:endParaRPr lang="en-US" sz="3200" dirty="0"/>
          </a:p>
        </p:txBody>
      </p:sp>
      <p:sp>
        <p:nvSpPr>
          <p:cNvPr id="19" name="TextBox 18"/>
          <p:cNvSpPr txBox="1"/>
          <p:nvPr/>
        </p:nvSpPr>
        <p:spPr>
          <a:xfrm>
            <a:off x="6146071" y="5444408"/>
            <a:ext cx="30567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Đáp</a:t>
            </a:r>
            <a:r>
              <a:rPr lang="en-US" sz="3200" dirty="0" smtClean="0"/>
              <a:t> </a:t>
            </a:r>
            <a:r>
              <a:rPr lang="en-US" sz="3200" dirty="0" err="1" smtClean="0"/>
              <a:t>số</a:t>
            </a:r>
            <a:r>
              <a:rPr lang="en-US" sz="3200" dirty="0" smtClean="0"/>
              <a:t> : 180 cm</a:t>
            </a:r>
            <a:r>
              <a:rPr lang="en-US" sz="3200" baseline="30000" dirty="0" smtClean="0"/>
              <a:t>2</a:t>
            </a:r>
            <a:r>
              <a:rPr lang="en-US" sz="3200" dirty="0" smtClean="0"/>
              <a:t>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1978442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366</TotalTime>
  <Words>505</Words>
  <Application>Microsoft Office PowerPoint</Application>
  <PresentationFormat>On-screen Show (4:3)</PresentationFormat>
  <Paragraphs>88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Lê Phương Hoa</dc:creator>
  <cp:lastModifiedBy>thdtvh</cp:lastModifiedBy>
  <cp:revision>35</cp:revision>
  <dcterms:created xsi:type="dcterms:W3CDTF">2015-03-25T06:12:02Z</dcterms:created>
  <dcterms:modified xsi:type="dcterms:W3CDTF">2017-03-24T01:56:30Z</dcterms:modified>
</cp:coreProperties>
</file>